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handoutMasterIdLst>
    <p:handoutMasterId r:id="rId34"/>
  </p:handoutMasterIdLst>
  <p:sldIdLst>
    <p:sldId id="324" r:id="rId2"/>
    <p:sldId id="299" r:id="rId3"/>
    <p:sldId id="276" r:id="rId4"/>
    <p:sldId id="292" r:id="rId5"/>
    <p:sldId id="293" r:id="rId6"/>
    <p:sldId id="294" r:id="rId7"/>
    <p:sldId id="295" r:id="rId8"/>
    <p:sldId id="297" r:id="rId9"/>
    <p:sldId id="298" r:id="rId10"/>
    <p:sldId id="301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20" r:id="rId21"/>
    <p:sldId id="319" r:id="rId22"/>
    <p:sldId id="318" r:id="rId23"/>
    <p:sldId id="317" r:id="rId24"/>
    <p:sldId id="316" r:id="rId25"/>
    <p:sldId id="315" r:id="rId26"/>
    <p:sldId id="314" r:id="rId27"/>
    <p:sldId id="313" r:id="rId28"/>
    <p:sldId id="312" r:id="rId29"/>
    <p:sldId id="311" r:id="rId30"/>
    <p:sldId id="310" r:id="rId31"/>
    <p:sldId id="322" r:id="rId32"/>
    <p:sldId id="323" r:id="rId33"/>
  </p:sldIdLst>
  <p:sldSz cx="9144000" cy="6858000" type="screen4x3"/>
  <p:notesSz cx="6761163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100"/>
    <a:srgbClr val="E1C4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3" d="100"/>
          <a:sy n="63" d="100"/>
        </p:scale>
        <p:origin x="-11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4986-A282-4772-B901-58E703827619}" type="datetimeFigureOut">
              <a:rPr lang="cs-CZ" smtClean="0"/>
              <a:pPr/>
              <a:t>22.10.2015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FBB6A-17B5-4292-A724-3ADAE4B969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07298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4664-CB70-4F89-8822-4DB3937846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121464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B65-C6CF-4E49-8F36-FDC2FB7151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51256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E96B-D5B5-40B4-BA0C-9B2744AFF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133509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7B5-9E86-4586-8750-25FE6BA5D6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21368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72B-949D-4509-939F-5CC4AF2EC2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508553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FB48-7200-4CBE-A413-EF9C285D2F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014533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6189-A085-40AF-A156-A016E702BD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48140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B1-2DED-4991-84E3-FD407DBF8D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890685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9D8C-E548-4705-B21E-4EB91E9F5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18902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8F44-E1E8-4298-9E96-ACA3E7C7B6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852179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CA27-EC96-45EA-A2FA-9D27F5F4E5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32821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466D-9A2F-4F9A-8095-8C8C55F015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50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xqFQoTCLzevfGF4McCFQGVFAodP70A8g&amp;url=http://mineraly.sci.muni.cz/fosfaty/apatit_07.html&amp;psig=AFQjCNGzngxlVntlaDD-s_a3h8txSjMO2Q&amp;ust=1441547656835737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hyperlink" Target="https://www.google.cz/url?sa=i&amp;rct=j&amp;q=&amp;esrc=s&amp;source=images&amp;cd=&amp;cad=rja&amp;uact=8&amp;ved=0CAcQjRxqFQoTCNOq6NWF4McCFUe1FAodf8sMMA&amp;url=https://sk.wikipedia.org/wiki/Apatit&amp;psig=AFQjCNGzngxlVntlaDD-s_a3h8txSjMO2Q&amp;ust=1441547656835737" TargetMode="Externa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cz/url?sa=i&amp;rct=j&amp;q=&amp;esrc=s&amp;source=images&amp;cd=&amp;cad=rja&amp;uact=8&amp;ved=0CAcQjRxqFQoTCMigheKQ4McCFYQ7FAod5a0DDw&amp;url=https://web.natur.cuni.cz/ugmnz/mineral/mineral/muskovit.html&amp;bvm=bv.102022582,d.d24&amp;psig=AFQjCNFzFzD0ssFFStivMvscxwt39an-OQ&amp;ust=144155063503349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90600" y="16002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rgbClr val="7A5100"/>
                </a:solidFill>
                <a:latin typeface="+mn-lt"/>
              </a:rPr>
              <a:t>Poznávání nerostů</a:t>
            </a:r>
            <a:endParaRPr lang="cs-CZ" sz="5400" b="1" dirty="0">
              <a:solidFill>
                <a:srgbClr val="7A5100"/>
              </a:solidFill>
              <a:latin typeface="+mn-lt"/>
            </a:endParaRPr>
          </a:p>
        </p:txBody>
      </p:sp>
      <p:pic>
        <p:nvPicPr>
          <p:cNvPr id="1026" name="Picture 2" descr="C:\Users\Hanka\AppData\Local\Microsoft\Windows\Temporary Internet Files\Content.IE5\WVYEH30I\Smajlík-slaví-30-let-300x20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10000"/>
            <a:ext cx="2857500" cy="194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Krevel     Fe</a:t>
            </a:r>
            <a:r>
              <a:rPr lang="cs-CZ" sz="2400" b="1" dirty="0" smtClean="0"/>
              <a:t>2</a:t>
            </a:r>
            <a:r>
              <a:rPr lang="cs-CZ" sz="4000" b="1" dirty="0" smtClean="0"/>
              <a:t>O</a:t>
            </a:r>
            <a:r>
              <a:rPr lang="cs-CZ" sz="2400" b="1" dirty="0" smtClean="0"/>
              <a:t>3</a:t>
            </a:r>
            <a:endParaRPr lang="cs-CZ" sz="2400" b="1" dirty="0"/>
          </a:p>
        </p:txBody>
      </p:sp>
      <p:pic>
        <p:nvPicPr>
          <p:cNvPr id="4" name="Picture 2" descr="Mineral Olixisto GDFL101.jpg"/>
          <p:cNvPicPr>
            <a:picLocks noChangeAspect="1" noChangeArrowheads="1"/>
          </p:cNvPicPr>
          <p:nvPr/>
        </p:nvPicPr>
        <p:blipFill>
          <a:blip r:embed="rId2" cstate="print"/>
          <a:srcRect l="8939" t="7463" r="8380" b="1493"/>
          <a:stretch>
            <a:fillRect/>
          </a:stretch>
        </p:blipFill>
        <p:spPr bwMode="auto">
          <a:xfrm>
            <a:off x="1295400" y="1143000"/>
            <a:ext cx="6473252" cy="533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2895600" cy="4966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2743200" cy="492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latin typeface="+mj-lt"/>
                <a:ea typeface="+mj-ea"/>
                <a:cs typeface="+mj-cs"/>
              </a:rPr>
              <a:t>Safír           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Rubín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Křemen     SiO</a:t>
            </a:r>
            <a:r>
              <a:rPr lang="cs-CZ" sz="2400" b="1" dirty="0" smtClean="0"/>
              <a:t>2</a:t>
            </a:r>
            <a:endParaRPr lang="cs-CZ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65" r="14081"/>
          <a:stretch/>
        </p:blipFill>
        <p:spPr bwMode="auto">
          <a:xfrm>
            <a:off x="914400" y="1276230"/>
            <a:ext cx="7619275" cy="504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Magnetit     Fe</a:t>
            </a:r>
            <a:r>
              <a:rPr lang="cs-CZ" sz="2400" b="1" dirty="0" smtClean="0"/>
              <a:t>3</a:t>
            </a:r>
            <a:r>
              <a:rPr lang="cs-CZ" sz="4000" b="1" dirty="0" smtClean="0"/>
              <a:t>O</a:t>
            </a:r>
            <a:r>
              <a:rPr lang="cs-CZ" sz="2400" b="1" dirty="0" smtClean="0"/>
              <a:t>4</a:t>
            </a:r>
            <a:endParaRPr lang="cs-CZ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848601" cy="486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Cínovec     SnO</a:t>
            </a:r>
            <a:r>
              <a:rPr lang="cs-CZ" sz="2400" b="1" dirty="0" smtClean="0"/>
              <a:t>2</a:t>
            </a:r>
            <a:endParaRPr lang="cs-CZ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433085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Opál    SiO</a:t>
            </a:r>
            <a:r>
              <a:rPr lang="cs-CZ" sz="2400" b="1" dirty="0" smtClean="0"/>
              <a:t>2 . </a:t>
            </a:r>
            <a:r>
              <a:rPr lang="cs-CZ" sz="4000" b="1" dirty="0" smtClean="0"/>
              <a:t>nH</a:t>
            </a:r>
            <a:r>
              <a:rPr lang="cs-CZ" sz="2400" b="1" dirty="0" smtClean="0"/>
              <a:t>2</a:t>
            </a:r>
            <a:r>
              <a:rPr lang="cs-CZ" sz="5400" dirty="0" smtClean="0"/>
              <a:t>o</a:t>
            </a:r>
            <a:endParaRPr lang="cs-CZ" sz="5400" dirty="0"/>
          </a:p>
        </p:txBody>
      </p:sp>
      <p:pic>
        <p:nvPicPr>
          <p:cNvPr id="6146" name="Picture 2" descr="https://upload.wikimedia.org/wikipedia/commons/thumb/7/77/ZlutyOpal.JPG/800px-ZlutyOpal.JPG"/>
          <p:cNvPicPr>
            <a:picLocks noChangeAspect="1" noChangeArrowheads="1"/>
          </p:cNvPicPr>
          <p:nvPr/>
        </p:nvPicPr>
        <p:blipFill>
          <a:blip r:embed="rId2" cstate="print"/>
          <a:srcRect l="12308" t="26866" r="20559" b="13433"/>
          <a:stretch>
            <a:fillRect/>
          </a:stretch>
        </p:blipFill>
        <p:spPr bwMode="auto">
          <a:xfrm>
            <a:off x="914400" y="1219200"/>
            <a:ext cx="74295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Hnědel     Fe</a:t>
            </a:r>
            <a:r>
              <a:rPr lang="cs-CZ" sz="2400" b="1" dirty="0" smtClean="0"/>
              <a:t>2</a:t>
            </a:r>
            <a:r>
              <a:rPr lang="cs-CZ" sz="4000" b="1" dirty="0" smtClean="0"/>
              <a:t>O</a:t>
            </a:r>
            <a:r>
              <a:rPr lang="cs-CZ" sz="2400" b="1" dirty="0" smtClean="0"/>
              <a:t>3  . </a:t>
            </a:r>
            <a:r>
              <a:rPr lang="cs-CZ" sz="4000" b="1" dirty="0" smtClean="0"/>
              <a:t>nH</a:t>
            </a:r>
            <a:r>
              <a:rPr lang="cs-CZ" sz="2400" b="1" dirty="0" smtClean="0"/>
              <a:t>2</a:t>
            </a:r>
            <a:r>
              <a:rPr lang="cs-CZ" sz="5500" dirty="0" smtClean="0"/>
              <a:t>o</a:t>
            </a:r>
            <a:endParaRPr lang="cs-CZ" sz="55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974185" cy="523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Bauxit     Al</a:t>
            </a:r>
            <a:r>
              <a:rPr lang="cs-CZ" sz="2400" b="1" dirty="0" smtClean="0"/>
              <a:t>2</a:t>
            </a:r>
            <a:r>
              <a:rPr lang="cs-CZ" sz="4000" b="1" dirty="0" smtClean="0"/>
              <a:t>O</a:t>
            </a:r>
            <a:r>
              <a:rPr lang="cs-CZ" sz="2400" b="1" dirty="0" smtClean="0"/>
              <a:t>3  . </a:t>
            </a:r>
            <a:r>
              <a:rPr lang="cs-CZ" sz="4000" b="1" dirty="0" smtClean="0"/>
              <a:t>nH</a:t>
            </a:r>
            <a:r>
              <a:rPr lang="cs-CZ" sz="2400" b="1" dirty="0" smtClean="0"/>
              <a:t>2</a:t>
            </a:r>
            <a:r>
              <a:rPr lang="cs-CZ" sz="4000" b="1" dirty="0" smtClean="0"/>
              <a:t>O</a:t>
            </a:r>
            <a:endParaRPr lang="cs-CZ" sz="4000" b="1" dirty="0"/>
          </a:p>
        </p:txBody>
      </p:sp>
      <p:pic>
        <p:nvPicPr>
          <p:cNvPr id="3" name="Picture 2" descr="https://upload.wikimedia.org/wikipedia/commons/5/54/Mineraly.sk_-_bauxit.jpg"/>
          <p:cNvPicPr>
            <a:picLocks noChangeAspect="1" noChangeArrowheads="1"/>
          </p:cNvPicPr>
          <p:nvPr/>
        </p:nvPicPr>
        <p:blipFill>
          <a:blip r:embed="rId2" cstate="print"/>
          <a:srcRect l="8696" r="8696"/>
          <a:stretch>
            <a:fillRect/>
          </a:stretch>
        </p:blipFill>
        <p:spPr bwMode="auto">
          <a:xfrm>
            <a:off x="1143000" y="1371600"/>
            <a:ext cx="6634702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Kalcit     CaCO</a:t>
            </a:r>
            <a:r>
              <a:rPr lang="cs-CZ" sz="2400" b="1" dirty="0" smtClean="0"/>
              <a:t>3</a:t>
            </a:r>
            <a:endParaRPr lang="cs-CZ" sz="2400" b="1" dirty="0"/>
          </a:p>
        </p:txBody>
      </p:sp>
      <p:pic>
        <p:nvPicPr>
          <p:cNvPr id="3" name="Zástupný symbol pro obsah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47" t="2832" r="7547" b="881"/>
          <a:stretch>
            <a:fillRect/>
          </a:stretch>
        </p:blipFill>
        <p:spPr>
          <a:xfrm>
            <a:off x="914400" y="1447800"/>
            <a:ext cx="7519147" cy="4896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Ocelek     FeCO</a:t>
            </a:r>
            <a:r>
              <a:rPr lang="cs-CZ" sz="2400" b="1" dirty="0" smtClean="0"/>
              <a:t>3</a:t>
            </a:r>
            <a:endParaRPr lang="cs-CZ" sz="2400" b="1" dirty="0"/>
          </a:p>
        </p:txBody>
      </p:sp>
      <p:pic>
        <p:nvPicPr>
          <p:cNvPr id="3" name="Picture 2" descr="Siderit, Sloven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086600" cy="5171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íra"/>
          <p:cNvPicPr>
            <a:picLocks noChangeAspect="1" noChangeArrowheads="1"/>
          </p:cNvPicPr>
          <p:nvPr/>
        </p:nvPicPr>
        <p:blipFill>
          <a:blip r:embed="rId2" cstate="print"/>
          <a:srcRect l="8939" t="7463" r="12849" b="19403"/>
          <a:stretch>
            <a:fillRect/>
          </a:stretch>
        </p:blipFill>
        <p:spPr bwMode="auto">
          <a:xfrm>
            <a:off x="1295400" y="1524000"/>
            <a:ext cx="6313717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latin typeface="+mj-lt"/>
                <a:ea typeface="+mj-ea"/>
                <a:cs typeface="+mj-cs"/>
              </a:rPr>
              <a:t>Síra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S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Magnezit     MgCO</a:t>
            </a:r>
            <a:r>
              <a:rPr lang="cs-CZ" sz="2400" b="1" dirty="0" smtClean="0"/>
              <a:t>3</a:t>
            </a:r>
            <a:endParaRPr lang="cs-CZ" sz="2400" b="1" dirty="0"/>
          </a:p>
        </p:txBody>
      </p:sp>
      <p:pic>
        <p:nvPicPr>
          <p:cNvPr id="3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73" t="28979" r="11677" b="872"/>
          <a:stretch/>
        </p:blipFill>
        <p:spPr>
          <a:xfrm>
            <a:off x="609600" y="1600200"/>
            <a:ext cx="781536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Dolomit    </a:t>
            </a:r>
            <a:r>
              <a:rPr lang="cs-CZ" sz="4000" b="1" dirty="0" err="1" smtClean="0"/>
              <a:t>CaMg</a:t>
            </a:r>
            <a:r>
              <a:rPr lang="cs-CZ" sz="4000" b="1" dirty="0" smtClean="0"/>
              <a:t>(C</a:t>
            </a:r>
            <a:r>
              <a:rPr lang="cs-CZ" sz="4000" b="1" dirty="0" smtClean="0"/>
              <a:t>O</a:t>
            </a:r>
            <a:r>
              <a:rPr lang="cs-CZ" sz="2400" b="1" dirty="0" smtClean="0"/>
              <a:t>3</a:t>
            </a:r>
            <a:r>
              <a:rPr lang="cs-CZ" sz="4000" b="1" dirty="0" smtClean="0"/>
              <a:t>)</a:t>
            </a:r>
            <a:r>
              <a:rPr lang="cs-CZ" sz="2400" b="1" dirty="0" smtClean="0"/>
              <a:t>2</a:t>
            </a:r>
            <a:endParaRPr lang="cs-CZ" sz="2400" b="1" dirty="0"/>
          </a:p>
        </p:txBody>
      </p:sp>
      <p:pic>
        <p:nvPicPr>
          <p:cNvPr id="3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0104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Azurit, Malachit</a:t>
            </a:r>
            <a:endParaRPr lang="cs-CZ" sz="2400" b="1" dirty="0"/>
          </a:p>
        </p:txBody>
      </p:sp>
      <p:pic>
        <p:nvPicPr>
          <p:cNvPr id="3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137285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Chilský ledek    NaNO</a:t>
            </a:r>
            <a:r>
              <a:rPr lang="cs-CZ" sz="2400" b="1" dirty="0" smtClean="0"/>
              <a:t>3</a:t>
            </a:r>
            <a:endParaRPr lang="cs-CZ" sz="2400" b="1" dirty="0"/>
          </a:p>
        </p:txBody>
      </p:sp>
      <p:pic>
        <p:nvPicPr>
          <p:cNvPr id="3" name="Picture 11" descr="nitronat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7010400" cy="525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Sádrovec     </a:t>
            </a:r>
            <a:r>
              <a:rPr lang="cs-CZ" sz="4000" b="1" dirty="0" smtClean="0">
                <a:solidFill>
                  <a:schemeClr val="bg1"/>
                </a:solidFill>
              </a:rPr>
              <a:t>CaSO</a:t>
            </a:r>
            <a:r>
              <a:rPr lang="cs-CZ" sz="3200" b="1" dirty="0" smtClean="0">
                <a:solidFill>
                  <a:schemeClr val="bg1"/>
                </a:solidFill>
              </a:rPr>
              <a:t>4</a:t>
            </a:r>
            <a:r>
              <a:rPr lang="cs-CZ" sz="4000" b="1" dirty="0" smtClean="0"/>
              <a:t> . 2H</a:t>
            </a:r>
            <a:r>
              <a:rPr lang="cs-CZ" sz="3200" b="1" dirty="0" smtClean="0"/>
              <a:t>2</a:t>
            </a:r>
            <a:r>
              <a:rPr lang="cs-CZ" sz="4000" b="1" dirty="0" smtClean="0"/>
              <a:t>O </a:t>
            </a:r>
            <a:endParaRPr lang="cs-CZ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5715000" cy="403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upload.wikimedia.org/wikipedia/commons/thumb/c/c8/Alabaster.jpg/800px-Alab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3810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Modrá skalice     </a:t>
            </a:r>
            <a:r>
              <a:rPr lang="cs-CZ" sz="4000" b="1" dirty="0" smtClean="0">
                <a:solidFill>
                  <a:schemeClr val="bg1"/>
                </a:solidFill>
              </a:rPr>
              <a:t>CuSO</a:t>
            </a:r>
            <a:r>
              <a:rPr lang="cs-CZ" sz="3600" b="1" dirty="0" smtClean="0">
                <a:solidFill>
                  <a:schemeClr val="bg1"/>
                </a:solidFill>
              </a:rPr>
              <a:t>4 . </a:t>
            </a:r>
            <a:r>
              <a:rPr lang="cs-CZ" sz="4000" b="1" dirty="0" smtClean="0">
                <a:solidFill>
                  <a:schemeClr val="bg1"/>
                </a:solidFill>
              </a:rPr>
              <a:t>5 H</a:t>
            </a:r>
            <a:r>
              <a:rPr lang="cs-CZ" sz="3200" b="1" dirty="0" smtClean="0">
                <a:solidFill>
                  <a:schemeClr val="bg1"/>
                </a:solidFill>
              </a:rPr>
              <a:t>2</a:t>
            </a:r>
            <a:r>
              <a:rPr lang="cs-CZ" sz="4000" b="1" dirty="0" smtClean="0">
                <a:solidFill>
                  <a:schemeClr val="bg1"/>
                </a:solidFill>
              </a:rPr>
              <a:t>O </a:t>
            </a:r>
            <a:endParaRPr lang="cs-CZ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143000"/>
            <a:ext cx="5257800" cy="5293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Apatit</a:t>
            </a:r>
            <a:endParaRPr lang="cs-CZ" sz="2400" b="1" dirty="0"/>
          </a:p>
        </p:txBody>
      </p:sp>
      <p:pic>
        <p:nvPicPr>
          <p:cNvPr id="3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447800"/>
            <a:ext cx="2969132" cy="427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mineraly.sci.muni.cz/fosfaty/apatit_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203" t="12214" r="18644" b="16540"/>
          <a:stretch>
            <a:fillRect/>
          </a:stretch>
        </p:blipFill>
        <p:spPr bwMode="auto">
          <a:xfrm>
            <a:off x="304800" y="2590800"/>
            <a:ext cx="2590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upload.wikimedia.org/wikipedia/commons/6/62/Apatite-(CaF)-Orthoclase-25392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438400"/>
            <a:ext cx="229414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Živec</a:t>
            </a:r>
            <a:endParaRPr lang="cs-CZ" sz="2400" b="1" dirty="0"/>
          </a:p>
        </p:txBody>
      </p:sp>
      <p:pic>
        <p:nvPicPr>
          <p:cNvPr id="4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24200"/>
            <a:ext cx="4220413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41656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Kaolinit</a:t>
            </a:r>
            <a:endParaRPr lang="cs-CZ" sz="2400" b="1" dirty="0"/>
          </a:p>
        </p:txBody>
      </p:sp>
      <p:pic>
        <p:nvPicPr>
          <p:cNvPr id="3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5562600" cy="462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Slídy</a:t>
            </a:r>
            <a:endParaRPr lang="cs-CZ" sz="2400" b="1" dirty="0"/>
          </a:p>
        </p:txBody>
      </p:sp>
      <p:pic>
        <p:nvPicPr>
          <p:cNvPr id="3" name="Picture 2" descr="https://web.natur.cuni.cz/ugmnz/mineral/mineral/fotv/muskovit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932" y="1371600"/>
            <a:ext cx="3951111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Zástupný symbol pro obsah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52800"/>
            <a:ext cx="351238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Galenit    </a:t>
            </a:r>
            <a:r>
              <a:rPr lang="cs-CZ" sz="4000" b="1" dirty="0" err="1" smtClean="0"/>
              <a:t>PbS</a:t>
            </a:r>
            <a:endParaRPr lang="cs-CZ" sz="4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5181600" cy="5533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Granát</a:t>
            </a:r>
            <a:endParaRPr lang="cs-CZ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Mastek</a:t>
            </a:r>
            <a:endParaRPr lang="cs-CZ" sz="2400" b="1" dirty="0"/>
          </a:p>
        </p:txBody>
      </p:sp>
      <p:pic>
        <p:nvPicPr>
          <p:cNvPr id="3" name="Zástupný symbol pro obsah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57" t="-1" r="10259" b="34259"/>
          <a:stretch/>
        </p:blipFill>
        <p:spPr>
          <a:xfrm>
            <a:off x="1676400" y="1676400"/>
            <a:ext cx="614628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Jantar</a:t>
            </a:r>
            <a:endParaRPr lang="cs-CZ" sz="2400" b="1" dirty="0"/>
          </a:p>
        </p:txBody>
      </p:sp>
      <p:pic>
        <p:nvPicPr>
          <p:cNvPr id="3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6019800" cy="451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Sfalerit    </a:t>
            </a:r>
            <a:r>
              <a:rPr lang="cs-CZ" sz="4000" b="1" dirty="0" err="1" smtClean="0"/>
              <a:t>ZnS</a:t>
            </a:r>
            <a:endParaRPr lang="cs-CZ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934200" cy="5195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Pyrit    FeS</a:t>
            </a:r>
            <a:r>
              <a:rPr lang="cs-CZ" sz="2400" b="1" dirty="0" smtClean="0"/>
              <a:t>2</a:t>
            </a:r>
            <a:endParaRPr lang="cs-CZ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6392" y="343408"/>
            <a:ext cx="5639816" cy="693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Antimonit    Sb</a:t>
            </a:r>
            <a:r>
              <a:rPr lang="cs-CZ" sz="2400" b="1" dirty="0" smtClean="0"/>
              <a:t>2</a:t>
            </a:r>
            <a:r>
              <a:rPr lang="cs-CZ" sz="4000" b="1" dirty="0" smtClean="0"/>
              <a:t>S</a:t>
            </a:r>
            <a:r>
              <a:rPr lang="cs-CZ" sz="2400" b="1" dirty="0" smtClean="0"/>
              <a:t>3</a:t>
            </a:r>
            <a:endParaRPr lang="cs-CZ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248400" cy="5211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Chalkopyrit    CuFeS</a:t>
            </a:r>
            <a:r>
              <a:rPr lang="cs-CZ" sz="2400" b="1" dirty="0" smtClean="0"/>
              <a:t>2</a:t>
            </a:r>
            <a:endParaRPr lang="cs-CZ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846794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Sůl kamenná = halit    </a:t>
            </a:r>
            <a:r>
              <a:rPr lang="cs-CZ" sz="4000" b="1" dirty="0" err="1" smtClean="0"/>
              <a:t>NaCl</a:t>
            </a:r>
            <a:endParaRPr lang="cs-CZ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42" t="14454" r="14474" b="10385"/>
          <a:stretch>
            <a:fillRect/>
          </a:stretch>
        </p:blipFill>
        <p:spPr bwMode="auto">
          <a:xfrm>
            <a:off x="3581400" y="1676400"/>
            <a:ext cx="5005754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33" b="-741"/>
          <a:stretch>
            <a:fillRect/>
          </a:stretch>
        </p:blipFill>
        <p:spPr bwMode="auto">
          <a:xfrm>
            <a:off x="609600" y="2667000"/>
            <a:ext cx="2590800" cy="2258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Fluorit     CaF</a:t>
            </a:r>
            <a:r>
              <a:rPr lang="cs-CZ" sz="2400" b="1" dirty="0" smtClean="0"/>
              <a:t>2</a:t>
            </a:r>
            <a:endParaRPr lang="cs-CZ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1628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Vlastní 1">
      <a:dk1>
        <a:srgbClr val="020406"/>
      </a:dk1>
      <a:lt1>
        <a:srgbClr val="020406"/>
      </a:lt1>
      <a:dk2>
        <a:srgbClr val="1F497D"/>
      </a:dk2>
      <a:lt2>
        <a:srgbClr val="FFCC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74</Words>
  <Application>Microsoft Office PowerPoint</Application>
  <PresentationFormat>Předvádění na obrazovce (4:3)</PresentationFormat>
  <Paragraphs>32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Snímek 1</vt:lpstr>
      <vt:lpstr>Snímek 2</vt:lpstr>
      <vt:lpstr>Galenit    PbS</vt:lpstr>
      <vt:lpstr>Sfalerit    ZnS</vt:lpstr>
      <vt:lpstr>Pyrit    FeS2</vt:lpstr>
      <vt:lpstr>Antimonit    Sb2S3</vt:lpstr>
      <vt:lpstr>Chalkopyrit    CuFeS2</vt:lpstr>
      <vt:lpstr>Sůl kamenná = halit    NaCl</vt:lpstr>
      <vt:lpstr>Fluorit     CaF2</vt:lpstr>
      <vt:lpstr>Krevel     Fe2O3</vt:lpstr>
      <vt:lpstr>Snímek 11</vt:lpstr>
      <vt:lpstr>Křemen     SiO2</vt:lpstr>
      <vt:lpstr>Magnetit     Fe3O4</vt:lpstr>
      <vt:lpstr>Cínovec     SnO2</vt:lpstr>
      <vt:lpstr>Opál    SiO2 . nH2o</vt:lpstr>
      <vt:lpstr>Hnědel     Fe2O3  . nH2o</vt:lpstr>
      <vt:lpstr>Bauxit     Al2O3  . nH2O</vt:lpstr>
      <vt:lpstr>Kalcit     CaCO3</vt:lpstr>
      <vt:lpstr>Ocelek     FeCO3</vt:lpstr>
      <vt:lpstr>Magnezit     MgCO3</vt:lpstr>
      <vt:lpstr>Dolomit    CaMg(CO3)2</vt:lpstr>
      <vt:lpstr>Azurit, Malachit</vt:lpstr>
      <vt:lpstr>Chilský ledek    NaNO3</vt:lpstr>
      <vt:lpstr>Sádrovec     CaSO4 . 2H2O </vt:lpstr>
      <vt:lpstr>Modrá skalice     CuSO4 . 5 H2O </vt:lpstr>
      <vt:lpstr>Apatit</vt:lpstr>
      <vt:lpstr>Živec</vt:lpstr>
      <vt:lpstr>Kaolinit</vt:lpstr>
      <vt:lpstr>Slídy</vt:lpstr>
      <vt:lpstr>Granát</vt:lpstr>
      <vt:lpstr>Mastek</vt:lpstr>
      <vt:lpstr>Jantar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Kalandrová</dc:creator>
  <cp:lastModifiedBy>Hanka</cp:lastModifiedBy>
  <cp:revision>437</cp:revision>
  <cp:lastPrinted>2013-01-12T12:38:51Z</cp:lastPrinted>
  <dcterms:created xsi:type="dcterms:W3CDTF">1601-01-01T00:00:00Z</dcterms:created>
  <dcterms:modified xsi:type="dcterms:W3CDTF">2015-10-22T17:17:50Z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